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wide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周报闭环经营复盘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2026年第25周 · 06/15-06/21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554480"/>
            <a:ext cx="4663440" cy="20116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900" b="1">
                <a:solidFill>
                  <a:srgbClr val="0F172A"/>
                </a:solidFill>
              </a:rPr>
              <a:t>本周经营结论</a:t>
            </a:r>
          </a:p>
          <a:p>
            <a:r>
              <a:rPr lang="zh-CN" sz="1700">
                <a:solidFill>
                  <a:srgbClr val="334155"/>
                </a:solidFill>
              </a:rPr>
              <a:t>四项核心指标中，新增客资：目标 100个，实际 0个，完成率 0% 是当前最需要追赶的口径。</a:t>
            </a:r>
          </a:p>
          <a:p>
            <a:r>
              <a:rPr lang="zh-CN" sz="1700">
                <a:solidFill>
                  <a:srgbClr val="334155"/>
                </a:solidFill>
              </a:rPr>
              <a:t>本页数据与周报页面、CSV 导出口径一致。</a:t>
            </a:r>
          </a:p>
        </p:txBody>
      </p:sp>
      <p:sp>
        <p:nvSpPr>
          <p:cNvPr id="5" name="Text 5"/>
          <p:cNvSpPr txBox="1"/>
          <p:nvPr/>
        </p:nvSpPr>
        <p:spPr>
          <a:xfrm>
            <a:off x="5669280" y="1554480"/>
            <a:ext cx="4754880" cy="20116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900" b="1">
                <a:solidFill>
                  <a:srgbClr val="0F172A"/>
                </a:solidFill>
              </a:rPr>
              <a:t>汇报使用方式</a:t>
            </a:r>
          </a:p>
          <a:p>
            <a:r>
              <a:rPr lang="zh-CN" sz="1700">
                <a:solidFill>
                  <a:srgbClr val="334155"/>
                </a:solidFill>
              </a:rPr>
              <a:t>用于周会复盘、主管目标追踪和下周动作对齐。</a:t>
            </a:r>
          </a:p>
          <a:p>
            <a:r>
              <a:rPr lang="zh-CN" sz="1700">
                <a:solidFill>
                  <a:srgbClr val="334155"/>
                </a:solidFill>
              </a:rPr>
              <a:t>客户明细与社区动作仍回到系统页面复核。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核心漏斗指标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新增客资、有效进店、订单、合同额四项固定口径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234440"/>
            <a:ext cx="9692640" cy="420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2200" b="1">
                <a:solidFill>
                  <a:srgbClr val="0F172A"/>
                </a:solidFill>
              </a:rPr>
              <a:t>指标 / 目标 / 实际 / 完成率</a:t>
            </a:r>
          </a:p>
          <a:p>
            <a:r>
              <a:rPr lang="zh-CN" sz="2000">
                <a:solidFill>
                  <a:srgbClr val="334155"/>
                </a:solidFill>
              </a:rPr>
              <a:t>新增客资：目标 100个，实际 0个，完成率 0%</a:t>
            </a:r>
          </a:p>
          <a:p>
            <a:r>
              <a:rPr lang="zh-CN" sz="2000">
                <a:solidFill>
                  <a:srgbClr val="334155"/>
                </a:solidFill>
              </a:rPr>
              <a:t>有效进店：目标 42个，实际 0个，完成率 0%</a:t>
            </a:r>
          </a:p>
          <a:p>
            <a:r>
              <a:rPr lang="zh-CN" sz="2000">
                <a:solidFill>
                  <a:srgbClr val="334155"/>
                </a:solidFill>
              </a:rPr>
              <a:t>订单：目标 18单，实际 0单，完成率 0%</a:t>
            </a:r>
          </a:p>
          <a:p>
            <a:r>
              <a:rPr lang="zh-CN" sz="2000">
                <a:solidFill>
                  <a:srgbClr val="334155"/>
                </a:solidFill>
              </a:rPr>
              <a:t>合同额：目标 130万，实际 0万，完成率 0%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小组经营对比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按指标拆分，每个指标比较四个小组表现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234440"/>
            <a:ext cx="4572000" cy="16459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600" b="1">
                <a:solidFill>
                  <a:srgbClr val="0F172A"/>
                </a:solidFill>
              </a:rPr>
              <a:t>新增客资</a:t>
            </a:r>
          </a:p>
          <a:p>
            <a:r>
              <a:rPr lang="zh-CN" sz="1400">
                <a:solidFill>
                  <a:srgbClr val="334155"/>
                </a:solidFill>
              </a:rPr>
              <a:t>联动组 陈雨：0个 / 0%</a:t>
            </a:r>
          </a:p>
        </p:txBody>
      </p:sp>
      <p:sp>
        <p:nvSpPr>
          <p:cNvPr id="5" name="Text 5"/>
          <p:cNvSpPr txBox="1"/>
          <p:nvPr/>
        </p:nvSpPr>
        <p:spPr>
          <a:xfrm>
            <a:off x="5577840" y="1234440"/>
            <a:ext cx="4572000" cy="16459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600" b="1">
                <a:solidFill>
                  <a:srgbClr val="0F172A"/>
                </a:solidFill>
              </a:rPr>
              <a:t>有效进店</a:t>
            </a:r>
          </a:p>
          <a:p>
            <a:r>
              <a:rPr lang="zh-CN" sz="1400">
                <a:solidFill>
                  <a:srgbClr val="334155"/>
                </a:solidFill>
              </a:rPr>
              <a:t>联动组 陈雨：0个 / 0%</a:t>
            </a:r>
          </a:p>
        </p:txBody>
      </p:sp>
      <p:sp>
        <p:nvSpPr>
          <p:cNvPr id="6" name="Text 6"/>
          <p:cNvSpPr txBox="1"/>
          <p:nvPr/>
        </p:nvSpPr>
        <p:spPr>
          <a:xfrm>
            <a:off x="640080" y="3383280"/>
            <a:ext cx="4572000" cy="16459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600" b="1">
                <a:solidFill>
                  <a:srgbClr val="0F172A"/>
                </a:solidFill>
              </a:rPr>
              <a:t>订单</a:t>
            </a:r>
          </a:p>
          <a:p>
            <a:r>
              <a:rPr lang="zh-CN" sz="1400">
                <a:solidFill>
                  <a:srgbClr val="334155"/>
                </a:solidFill>
              </a:rPr>
              <a:t>联动组 陈雨：0单 / 0%</a:t>
            </a:r>
          </a:p>
        </p:txBody>
      </p:sp>
      <p:sp>
        <p:nvSpPr>
          <p:cNvPr id="7" name="Text 7"/>
          <p:cNvSpPr txBox="1"/>
          <p:nvPr/>
        </p:nvSpPr>
        <p:spPr>
          <a:xfrm>
            <a:off x="5577840" y="3383280"/>
            <a:ext cx="4572000" cy="16459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600" b="1">
                <a:solidFill>
                  <a:srgbClr val="0F172A"/>
                </a:solidFill>
              </a:rPr>
              <a:t>合同额</a:t>
            </a:r>
          </a:p>
          <a:p>
            <a:r>
              <a:rPr lang="zh-CN" sz="1400">
                <a:solidFill>
                  <a:srgbClr val="334155"/>
                </a:solidFill>
              </a:rPr>
              <a:t>联动组 陈雨：0万 / 0%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主管月 / 季 / 年目标追踪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只保留订单与合同额两个任务口径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188720"/>
            <a:ext cx="9784080" cy="43891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500" b="1">
                <a:solidFill>
                  <a:srgbClr val="0F172A"/>
                </a:solidFill>
              </a:rPr>
              <a:t>小组 / 周期 / 订单完成率 / 合同额完成率</a:t>
            </a:r>
          </a:p>
          <a:p>
            <a:r>
              <a:rPr lang="zh-CN" sz="1300">
                <a:solidFill>
                  <a:srgbClr val="334155"/>
                </a:solidFill>
              </a:rPr>
              <a:t>设计联动组 本月：订单 0/78 (0%)；合同额 0/520万 (0%)</a:t>
            </a:r>
          </a:p>
          <a:p>
            <a:r>
              <a:rPr lang="zh-CN" sz="1300">
                <a:solidFill>
                  <a:srgbClr val="334155"/>
                </a:solidFill>
              </a:rPr>
              <a:t>设计联动组 本季度：订单 0/234 (0%)；合同额 0/1560万 (0%)</a:t>
            </a:r>
          </a:p>
          <a:p>
            <a:r>
              <a:rPr lang="zh-CN" sz="1300">
                <a:solidFill>
                  <a:srgbClr val="334155"/>
                </a:solidFill>
              </a:rPr>
              <a:t>设计联动组 本年度：订单 0/936 (0%)；合同额 0/6240万 (0%)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主管复盘与下周动作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主管填写内容沉淀为历史周报依据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188720"/>
            <a:ext cx="9784080" cy="448056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400" b="1">
                <a:solidFill>
                  <a:srgbClr val="0F172A"/>
                </a:solidFill>
              </a:rPr>
              <a:t>小组 / 本周核心问题 / 达成情况分析 / 下周动作</a:t>
            </a:r>
          </a:p>
          <a:p>
            <a:r>
              <a:rPr lang="zh-CN" sz="1200">
                <a:solidFill>
                  <a:srgbClr val="334155"/>
                </a:solidFill>
              </a:rPr>
              <a:t>设计联动组 陈雨：设计需求沟通效率不足，跨岗协同需前置。；设计师联动带动方案咨询，客资质量较好。；优化需求对接流程，减少方案等待。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2"/>
          <p:cNvSpPr txBox="1"/>
          <p:nvPr/>
        </p:nvSpPr>
        <p:spPr>
          <a:xfrm>
            <a:off x="520000" y="320000"/>
            <a:ext cx="11200000" cy="62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3000" b="1">
                <a:solidFill>
                  <a:srgbClr val="0F172A"/>
                </a:solidFill>
              </a:rPr>
              <a:t>历史周报追溯</a:t>
            </a:r>
          </a:p>
        </p:txBody>
      </p:sp>
      <p:sp>
        <p:nvSpPr>
          <p:cNvPr id="3" name="Text 3"/>
          <p:cNvSpPr txBox="1"/>
          <p:nvPr/>
        </p:nvSpPr>
        <p:spPr>
          <a:xfrm>
            <a:off x="540000" y="940000"/>
            <a:ext cx="10800000" cy="36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200">
                <a:solidFill>
                  <a:srgbClr val="64748B"/>
                </a:solidFill>
              </a:rPr>
              <a:t>优先读取锁定快照，其次读取单项目周会聚合档案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640080" y="1188720"/>
            <a:ext cx="9784080" cy="448056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zh-CN" sz="1400" b="1">
                <a:solidFill>
                  <a:srgbClr val="0F172A"/>
                </a:solidFill>
              </a:rPr>
              <a:t>周次 / 归档状态 / 归档结论 / 下周重点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25周：已锁定；暂无指标达成目标；新增客资、有效进店、订单、合同额仍需追赶；渠道一组：加密老客户回访，提升转介绍率。；渠道二组：优化客户分层，提升高意向转化。；渠道三组：加密跟单SOP执行与培训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2026年第24周：已提交；已汇总 1 条单项目周会记录，0 条已提交，0 条已锁定。；主管带队锁定 2 个楼栋群，做一次业主专场邀约。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2026年第23周：已提交；已汇总 1 条单项目周会记录，0 条已提交，0 条已锁定。；主管陪同二次看图，设计师提前准备增项拆分表。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2026年第24周：已锁定；整体达成较好，渠道一组与渠道二组贡献稳定，设计联动组合同额拉升明显。；下周继续压实重点社区动作，重点追踪进店后的订单转化和合同额回款节奏。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2026年第23周：已锁定；新增客资充足，但有效进店和订单承接不均衡，三组短板明显。；下周优先补齐三组进店承接，负责人复核重点客户跟进节奏。</a:t>
            </a:r>
          </a:p>
          <a:p>
            <a:r>
              <a:rPr lang="zh-CN" sz="1200">
                <a:solidFill>
                  <a:srgbClr val="334155"/>
                </a:solidFill>
              </a:rPr>
              <a:t>2026年第22周：已锁定；重点社区动作刚启动，客资和进店具备基础盘，订单转化仍偏慢。；下周建立重点社区动作清单，要求每组明确KOC、样板间和进店邀约责任人。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M Weekly Review">
  <a:themeElements>
    <a:clrScheme name="CRM">
      <a:dk1>
        <a:srgbClr val="0F172A"/>
      </a:dk1>
      <a:lt1>
        <a:srgbClr val="FFFFFF"/>
      </a:lt1>
      <a:dk2>
        <a:srgbClr val="334155"/>
      </a:dk2>
      <a:lt2>
        <a:srgbClr val="F8FAFC"/>
      </a:lt2>
      <a:accent1>
        <a:srgbClr val="0F766E"/>
      </a:accent1>
      <a:accent2>
        <a:srgbClr val="2563EB"/>
      </a:accent2>
      <a:accent3>
        <a:srgbClr val="EA580C"/>
      </a:accent3>
      <a:accent4>
        <a:srgbClr val="16A34A"/>
      </a:accent4>
      <a:accent5>
        <a:srgbClr val="7C3AED"/>
      </a:accent5>
      <a:accent6>
        <a:srgbClr val="DC2626"/>
      </a:accent6>
      <a:hlink>
        <a:srgbClr val="2563EB"/>
      </a:hlink>
      <a:folHlink>
        <a:srgbClr val="475569"/>
      </a:folHlink>
    </a:clrScheme>
    <a:fontScheme name="CRM">
      <a:majorFont>
        <a:latin typeface="Aptos Display"/>
        <a:ea typeface="Microsoft YaHei"/>
      </a:majorFont>
      <a:minorFont>
        <a:latin typeface="Aptos"/>
        <a:ea typeface="Microsoft YaHei"/>
      </a:minorFont>
    </a:fontScheme>
    <a:fmtScheme name="CRM">
      <a:fillStyleLst>
        <a:solidFill>
          <a:schemeClr val="phClr"/>
        </a:solidFill>
      </a:fillStyleLst>
      <a:lnStyleLst>
        <a:ln w="6350">
          <a:solidFill>
            <a:schemeClr val="phClr"/>
          </a:solidFill>
        </a:ln>
      </a:lnStyleLst>
      <a:effectStyleLst>
        <a:effectStyle>
          <a:effectLst/>
        </a:effectStyle>
      </a:effectStyleLst>
      <a:bgFillStyleLst>
        <a:solidFill>
          <a:schemeClr val="phClr"/>
        </a:solidFill>
      </a:bgFillStyleLst>
    </a:fmtScheme>
  </a:themeElements>
  <a:objectDefaults/>
  <a:extraClrSchemeLst/>
</a:theme>
</file>